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6" autoAdjust="0"/>
    <p:restoredTop sz="94660"/>
  </p:normalViewPr>
  <p:slideViewPr>
    <p:cSldViewPr snapToGrid="0">
      <p:cViewPr varScale="1">
        <p:scale>
          <a:sx n="82" d="100"/>
          <a:sy n="82" d="100"/>
        </p:scale>
        <p:origin x="120" y="2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F3F22-5F69-4270-B2BC-2ACA23B085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796214-76F7-44E9-BF93-2C8B9F419B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5CDBE3-8AF8-49C7-81E3-12D46639AFF0}"/>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5" name="Footer Placeholder 4">
            <a:extLst>
              <a:ext uri="{FF2B5EF4-FFF2-40B4-BE49-F238E27FC236}">
                <a16:creationId xmlns:a16="http://schemas.microsoft.com/office/drawing/2014/main" id="{5CBCB30B-AA62-4E94-8217-FEF12A8F13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3E051E-F3C3-4196-8565-BDBB1B741581}"/>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3271543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3DA47-6F2A-4685-8D9A-8749F41B8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4569B6-035F-441C-B799-B0AEA3AE0FF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A13651-CCE8-4BCB-9611-8AF97F957D0B}"/>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5" name="Footer Placeholder 4">
            <a:extLst>
              <a:ext uri="{FF2B5EF4-FFF2-40B4-BE49-F238E27FC236}">
                <a16:creationId xmlns:a16="http://schemas.microsoft.com/office/drawing/2014/main" id="{491DCD9C-12F2-4645-87A0-7E744FFE9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4A49EA-6D84-412D-9191-58982F994714}"/>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3728323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6D3EE-990E-41AD-AC01-0C7CB5E3FC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DB3C58-448A-4371-93DF-29E159C41D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096FB11-6E42-44B9-81C4-B932613962AB}"/>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5" name="Footer Placeholder 4">
            <a:extLst>
              <a:ext uri="{FF2B5EF4-FFF2-40B4-BE49-F238E27FC236}">
                <a16:creationId xmlns:a16="http://schemas.microsoft.com/office/drawing/2014/main" id="{A79C34C8-BBA1-468B-B7EC-90A8A2765B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524E71-0F35-496D-B060-96BD43D5237E}"/>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1307192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3B06D-EA76-4CDF-9312-1843E94044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434A7A-6797-4550-9209-D32F5C77DC4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4E952D-F959-4E82-9D0D-C89D7959FE8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8D3B55-CFDB-45BE-8431-A0C8F046D855}"/>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6" name="Footer Placeholder 5">
            <a:extLst>
              <a:ext uri="{FF2B5EF4-FFF2-40B4-BE49-F238E27FC236}">
                <a16:creationId xmlns:a16="http://schemas.microsoft.com/office/drawing/2014/main" id="{8232D09B-11F4-4B36-B081-C30FA88C05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8F3450-D2FD-463B-8CA4-2719CDBF8AC5}"/>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1951460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1E997-95CF-4C04-83EF-58548DF1C1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7E14EE-A96B-4098-855A-10CE76432C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E8BB175-0E23-4495-9AAB-DBEFB6AF2E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ED93C3-4E43-4E2F-8978-4E44E5872F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AFBFE5-3995-4C5A-B801-AB272BCFA0C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60F4B0-3F57-4C7D-8EE2-2E19781EC2BC}"/>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8" name="Footer Placeholder 7">
            <a:extLst>
              <a:ext uri="{FF2B5EF4-FFF2-40B4-BE49-F238E27FC236}">
                <a16:creationId xmlns:a16="http://schemas.microsoft.com/office/drawing/2014/main" id="{F6BD4891-1E0F-4171-8F78-95080AAA47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AA7C2E-F74D-4D61-95F1-A20BA920BB38}"/>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3254810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AF0B-1BC4-4177-B460-5EF732040C5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6EB5FF-46D4-446E-9AE7-3BA8CECCC24E}"/>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4" name="Footer Placeholder 3">
            <a:extLst>
              <a:ext uri="{FF2B5EF4-FFF2-40B4-BE49-F238E27FC236}">
                <a16:creationId xmlns:a16="http://schemas.microsoft.com/office/drawing/2014/main" id="{01157686-EA96-43B5-83C3-694403EDAE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1CAE8D-7231-4359-B2E3-455C1B99FB91}"/>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2543946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DB3242-5968-4052-B873-C4A8A4882941}"/>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3" name="Footer Placeholder 2">
            <a:extLst>
              <a:ext uri="{FF2B5EF4-FFF2-40B4-BE49-F238E27FC236}">
                <a16:creationId xmlns:a16="http://schemas.microsoft.com/office/drawing/2014/main" id="{A7450479-3F25-469C-97F9-E940F5D222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CFC14A-19DC-4A9E-91F8-1E87BB11EEB0}"/>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3234168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D8496-D637-411A-B4A1-3A91A81EA4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397DBB-5F31-4E4C-8480-E759A361C8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67AEA8-A5F5-4518-BE22-9790D1B424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EA35B18-7F0F-4F8F-8359-F4B823CE1488}"/>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6" name="Footer Placeholder 5">
            <a:extLst>
              <a:ext uri="{FF2B5EF4-FFF2-40B4-BE49-F238E27FC236}">
                <a16:creationId xmlns:a16="http://schemas.microsoft.com/office/drawing/2014/main" id="{708E80D9-161A-4BB0-AB65-C4EE9F1794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6146D5-CB7F-4EE4-A218-F4A1FBDA8584}"/>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3173103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ED2C6-6A36-4E5B-88DB-6D46D16B70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232A6F-AEF4-42CE-A624-757294F631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98D817-4ED7-4D70-806F-73783319A2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2597546-CEAD-4EEB-B535-3927B5CFA859}"/>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6" name="Footer Placeholder 5">
            <a:extLst>
              <a:ext uri="{FF2B5EF4-FFF2-40B4-BE49-F238E27FC236}">
                <a16:creationId xmlns:a16="http://schemas.microsoft.com/office/drawing/2014/main" id="{AE0ADF65-025F-434A-851B-3B3FA1935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0D3D14-C40B-400D-849D-69C35BE219D3}"/>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2759936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1DDC9-FF48-4CF9-9D05-28A959300D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6856EE-9C5B-49FB-B65C-F4A9E2EAA39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ABA960-347E-4F88-89F9-79964AAA846E}"/>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5" name="Footer Placeholder 4">
            <a:extLst>
              <a:ext uri="{FF2B5EF4-FFF2-40B4-BE49-F238E27FC236}">
                <a16:creationId xmlns:a16="http://schemas.microsoft.com/office/drawing/2014/main" id="{D4E326B2-BEFD-4238-9681-8B87D6D689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AEDE27-0FCD-44FB-87DA-C1D4DA587A49}"/>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2880591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78EEDF-097B-4F28-83EA-1FDBF18440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EBB3CD-01C9-424C-B0E3-9B0C8230F14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76309-5687-4E97-95B1-3851471AC926}"/>
              </a:ext>
            </a:extLst>
          </p:cNvPr>
          <p:cNvSpPr>
            <a:spLocks noGrp="1"/>
          </p:cNvSpPr>
          <p:nvPr>
            <p:ph type="dt" sz="half" idx="10"/>
          </p:nvPr>
        </p:nvSpPr>
        <p:spPr/>
        <p:txBody>
          <a:bodyPr/>
          <a:lstStyle/>
          <a:p>
            <a:fld id="{9DAAF67A-D0C3-4876-ACF7-843D5765FC05}" type="datetimeFigureOut">
              <a:rPr lang="en-US" smtClean="0"/>
              <a:t>11/8/2017</a:t>
            </a:fld>
            <a:endParaRPr lang="en-US"/>
          </a:p>
        </p:txBody>
      </p:sp>
      <p:sp>
        <p:nvSpPr>
          <p:cNvPr id="5" name="Footer Placeholder 4">
            <a:extLst>
              <a:ext uri="{FF2B5EF4-FFF2-40B4-BE49-F238E27FC236}">
                <a16:creationId xmlns:a16="http://schemas.microsoft.com/office/drawing/2014/main" id="{468367EA-EE18-4187-AF0E-52B9DC1406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2FD161-A2A5-40BB-A004-BE9300129E09}"/>
              </a:ext>
            </a:extLst>
          </p:cNvPr>
          <p:cNvSpPr>
            <a:spLocks noGrp="1"/>
          </p:cNvSpPr>
          <p:nvPr>
            <p:ph type="sldNum" sz="quarter" idx="12"/>
          </p:nvPr>
        </p:nvSpPr>
        <p:spPr/>
        <p:txBody>
          <a:bodyPr/>
          <a:lstStyle/>
          <a:p>
            <a:fld id="{A554B1D2-0E25-4165-A3A2-A0B231E085DB}" type="slidenum">
              <a:rPr lang="en-US" smtClean="0"/>
              <a:t>‹#›</a:t>
            </a:fld>
            <a:endParaRPr lang="en-US"/>
          </a:p>
        </p:txBody>
      </p:sp>
    </p:spTree>
    <p:extLst>
      <p:ext uri="{BB962C8B-B14F-4D97-AF65-F5344CB8AC3E}">
        <p14:creationId xmlns:p14="http://schemas.microsoft.com/office/powerpoint/2010/main" val="3242526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82E389-63BF-4B73-9164-AF39ACD303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FF82D4-4B08-49BC-81F6-B9249DA57C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2C10D7-EAFC-42A9-BBC9-873B8C30FB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AAF67A-D0C3-4876-ACF7-843D5765FC05}" type="datetimeFigureOut">
              <a:rPr lang="en-US" smtClean="0"/>
              <a:t>11/8/2017</a:t>
            </a:fld>
            <a:endParaRPr lang="en-US"/>
          </a:p>
        </p:txBody>
      </p:sp>
      <p:sp>
        <p:nvSpPr>
          <p:cNvPr id="5" name="Footer Placeholder 4">
            <a:extLst>
              <a:ext uri="{FF2B5EF4-FFF2-40B4-BE49-F238E27FC236}">
                <a16:creationId xmlns:a16="http://schemas.microsoft.com/office/drawing/2014/main" id="{5B74B07F-9840-461F-8651-FAAEA9204D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3475A0-C4E9-4B1F-AAC5-44F9F98A3F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54B1D2-0E25-4165-A3A2-A0B231E085DB}" type="slidenum">
              <a:rPr lang="en-US" smtClean="0"/>
              <a:t>‹#›</a:t>
            </a:fld>
            <a:endParaRPr lang="en-US"/>
          </a:p>
        </p:txBody>
      </p:sp>
    </p:spTree>
    <p:extLst>
      <p:ext uri="{BB962C8B-B14F-4D97-AF65-F5344CB8AC3E}">
        <p14:creationId xmlns:p14="http://schemas.microsoft.com/office/powerpoint/2010/main" val="3229204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A2ECB1-748E-4789-9721-D6C38E919535}"/>
              </a:ext>
            </a:extLst>
          </p:cNvPr>
          <p:cNvSpPr>
            <a:spLocks noGrp="1"/>
          </p:cNvSpPr>
          <p:nvPr>
            <p:ph type="title"/>
          </p:nvPr>
        </p:nvSpPr>
        <p:spPr/>
        <p:txBody>
          <a:bodyPr>
            <a:normAutofit fontScale="90000"/>
          </a:bodyPr>
          <a:lstStyle/>
          <a:p>
            <a:r>
              <a:rPr lang="en-US" sz="1800" dirty="0"/>
              <a:t>This assignment is worth 10 points (2 assignments).  All questions must be answered in full sentences using proper grammar and punctuation.  Please be sure to use Arial or Times New Roman in 12 font.  The assignment is due Tuesday, 11/14/17 by midnight.  All should be submitted </a:t>
            </a:r>
            <a:r>
              <a:rPr lang="en-US" sz="1800"/>
              <a:t>via email.  </a:t>
            </a:r>
            <a:br>
              <a:rPr lang="en-US" sz="1800" dirty="0"/>
            </a:br>
            <a:br>
              <a:rPr lang="en-US" sz="1800" dirty="0"/>
            </a:br>
            <a:endParaRPr lang="en-US" sz="1800" dirty="0"/>
          </a:p>
        </p:txBody>
      </p:sp>
      <p:sp>
        <p:nvSpPr>
          <p:cNvPr id="6" name="Content Placeholder 5">
            <a:extLst>
              <a:ext uri="{FF2B5EF4-FFF2-40B4-BE49-F238E27FC236}">
                <a16:creationId xmlns:a16="http://schemas.microsoft.com/office/drawing/2014/main" id="{C31C7ED4-00C0-4DD6-9DA0-AA0DD5A45D95}"/>
              </a:ext>
            </a:extLst>
          </p:cNvPr>
          <p:cNvSpPr>
            <a:spLocks noGrp="1"/>
          </p:cNvSpPr>
          <p:nvPr>
            <p:ph idx="1"/>
          </p:nvPr>
        </p:nvSpPr>
        <p:spPr/>
        <p:txBody>
          <a:bodyPr>
            <a:normAutofit fontScale="32500" lnSpcReduction="20000"/>
          </a:bodyPr>
          <a:lstStyle/>
          <a:p>
            <a:pPr marL="0" indent="0">
              <a:lnSpc>
                <a:spcPct val="107000"/>
              </a:lnSpc>
              <a:spcAft>
                <a:spcPts val="800"/>
              </a:spcAft>
              <a:buNone/>
            </a:pPr>
            <a:r>
              <a:rPr lang="en-US" sz="4900" dirty="0">
                <a:solidFill>
                  <a:srgbClr val="272727"/>
                </a:solidFill>
                <a:latin typeface="Arial" panose="020B0604020202020204" pitchFamily="34" charset="0"/>
                <a:ea typeface="Calibri" panose="020F0502020204030204" pitchFamily="34" charset="0"/>
                <a:cs typeface="Arial" panose="020B0604020202020204" pitchFamily="34" charset="0"/>
              </a:rPr>
              <a:t>1.  What are the emotional impacts of the water crisis on Flint residents?</a:t>
            </a:r>
          </a:p>
          <a:p>
            <a:pPr marL="0" indent="0">
              <a:lnSpc>
                <a:spcPct val="107000"/>
              </a:lnSpc>
              <a:spcAft>
                <a:spcPts val="800"/>
              </a:spcAft>
              <a:buNone/>
            </a:pPr>
            <a:r>
              <a:rPr lang="en-US" sz="4900" dirty="0">
                <a:solidFill>
                  <a:srgbClr val="272727"/>
                </a:solidFill>
                <a:latin typeface="Arial" panose="020B0604020202020204" pitchFamily="34" charset="0"/>
                <a:ea typeface="Calibri" panose="020F0502020204030204" pitchFamily="34" charset="0"/>
                <a:cs typeface="Arial" panose="020B0604020202020204" pitchFamily="34" charset="0"/>
              </a:rPr>
              <a:t>2. After viewing the video, how would you describe the state of the homes in Flint? What do their homes possibly reveal about the income levels of people who live in Flint?</a:t>
            </a:r>
          </a:p>
          <a:p>
            <a:pPr marL="0" indent="0">
              <a:lnSpc>
                <a:spcPct val="107000"/>
              </a:lnSpc>
              <a:spcAft>
                <a:spcPts val="800"/>
              </a:spcAft>
              <a:buNone/>
            </a:pPr>
            <a:r>
              <a:rPr lang="en-US" sz="4900" dirty="0">
                <a:solidFill>
                  <a:srgbClr val="272727"/>
                </a:solidFill>
                <a:latin typeface="Arial" panose="020B0604020202020204" pitchFamily="34" charset="0"/>
                <a:ea typeface="Calibri" panose="020F0502020204030204" pitchFamily="34" charset="0"/>
                <a:cs typeface="Arial" panose="020B0604020202020204" pitchFamily="34" charset="0"/>
              </a:rPr>
              <a:t>3. List the health impacts residents are facing caused by Flint's polluted water? </a:t>
            </a:r>
          </a:p>
          <a:p>
            <a:pPr marL="0" indent="0">
              <a:lnSpc>
                <a:spcPct val="107000"/>
              </a:lnSpc>
              <a:spcAft>
                <a:spcPts val="800"/>
              </a:spcAft>
              <a:buNone/>
            </a:pPr>
            <a:r>
              <a:rPr lang="en-US" sz="4900" dirty="0">
                <a:solidFill>
                  <a:srgbClr val="272727"/>
                </a:solidFill>
                <a:latin typeface="Arial" panose="020B0604020202020204" pitchFamily="34" charset="0"/>
                <a:ea typeface="Calibri" panose="020F0502020204030204" pitchFamily="34" charset="0"/>
                <a:cs typeface="Arial" panose="020B0604020202020204" pitchFamily="34" charset="0"/>
              </a:rPr>
              <a:t>4. Who should be held responsible for the Flint water crisis and its impacts on residents and why?</a:t>
            </a:r>
          </a:p>
          <a:p>
            <a:pPr marL="0" indent="0">
              <a:lnSpc>
                <a:spcPct val="107000"/>
              </a:lnSpc>
              <a:spcAft>
                <a:spcPts val="800"/>
              </a:spcAft>
              <a:buNone/>
            </a:pPr>
            <a:r>
              <a:rPr lang="en-US" sz="4900" dirty="0">
                <a:solidFill>
                  <a:srgbClr val="272727"/>
                </a:solidFill>
                <a:effectLst/>
                <a:latin typeface="Arial" panose="020B0604020202020204" pitchFamily="34" charset="0"/>
                <a:ea typeface="Calibri" panose="020F0502020204030204" pitchFamily="34" charset="0"/>
                <a:cs typeface="Arial" panose="020B0604020202020204" pitchFamily="34" charset="0"/>
              </a:rPr>
              <a:t>5. Regarding </a:t>
            </a:r>
            <a:r>
              <a:rPr lang="en-US" sz="4900" dirty="0">
                <a:solidFill>
                  <a:srgbClr val="272727"/>
                </a:solidFill>
                <a:latin typeface="Arial" panose="020B0604020202020204" pitchFamily="34" charset="0"/>
                <a:ea typeface="Calibri" panose="020F0502020204030204" pitchFamily="34" charset="0"/>
                <a:cs typeface="Arial" panose="020B0604020202020204" pitchFamily="34" charset="0"/>
              </a:rPr>
              <a:t>the water issues in Flint, MI, the issue of whether or not someone "cares" seems to be important. What do you think? Do you think it matters when a person cares about a situation or cares about another person? Do you think this might be a key to successful outcomes? Why or why not? </a:t>
            </a:r>
          </a:p>
          <a:p>
            <a:pPr marL="0" indent="0">
              <a:lnSpc>
                <a:spcPct val="107000"/>
              </a:lnSpc>
              <a:spcAft>
                <a:spcPts val="800"/>
              </a:spcAft>
              <a:buNone/>
            </a:pPr>
            <a:r>
              <a:rPr lang="en-US" sz="4900" dirty="0">
                <a:solidFill>
                  <a:srgbClr val="272727"/>
                </a:solidFill>
                <a:latin typeface="Arial" panose="020B0604020202020204" pitchFamily="34" charset="0"/>
                <a:ea typeface="Calibri" panose="020F0502020204030204" pitchFamily="34" charset="0"/>
                <a:cs typeface="Arial" panose="020B0604020202020204" pitchFamily="34" charset="0"/>
              </a:rPr>
              <a:t>6.  An independent panel appointed by Michigan Governor Rick Snyder concluded that the Flint water crisis is an example of environmental injustice.  Define environmental justice in your own words.  Explain how this crisis is an example of environmental injustice using evidence from the video.  </a:t>
            </a:r>
            <a:endParaRPr lang="en-US" sz="49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8729490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121</Words>
  <Application>Microsoft Office PowerPoint</Application>
  <PresentationFormat>Widescreen</PresentationFormat>
  <Paragraphs>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This assignment is worth 10 points (2 assignments).  All questions must be answered in full sentences using proper grammar and punctuation.  Please be sure to use Arial or Times New Roman in 12 font.  The assignment is due Tuesday, 11/14/17 by midnight.  All should be submitted via email.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assignment is short answer.  All questions must be answered in full sentences using proper grammar and punctuation.</dc:title>
  <dc:creator>chad truxall</dc:creator>
  <cp:lastModifiedBy>chad truxall</cp:lastModifiedBy>
  <cp:revision>2</cp:revision>
  <dcterms:created xsi:type="dcterms:W3CDTF">2017-11-08T18:57:30Z</dcterms:created>
  <dcterms:modified xsi:type="dcterms:W3CDTF">2017-11-08T19:30:18Z</dcterms:modified>
</cp:coreProperties>
</file>